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56" r:id="rId2"/>
    <p:sldId id="258" r:id="rId3"/>
    <p:sldId id="264" r:id="rId4"/>
    <p:sldId id="262" r:id="rId5"/>
    <p:sldId id="259" r:id="rId6"/>
    <p:sldId id="265" r:id="rId7"/>
    <p:sldId id="268"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80" d="100"/>
          <a:sy n="80" d="100"/>
        </p:scale>
        <p:origin x="-2316" y="61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Trcy\Desktop\uofb_ethos.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Trcy\Desktop\uofb_etho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sz="1400" b="1" i="0" u="sng" strike="noStrike" baseline="0">
                <a:solidFill>
                  <a:srgbClr val="000000"/>
                </a:solidFill>
                <a:latin typeface="Arial"/>
                <a:ea typeface="Arial"/>
                <a:cs typeface="Arial"/>
              </a:defRPr>
            </a:pPr>
            <a:r>
              <a:rPr lang="en-GB"/>
              <a:t>EThesis Options 2010-2011</a:t>
            </a:r>
          </a:p>
        </c:rich>
      </c:tx>
      <c:layout>
        <c:manualLayout>
          <c:xMode val="edge"/>
          <c:yMode val="edge"/>
          <c:x val="0.31724137931034513"/>
          <c:y val="3.2653093763047869E-2"/>
        </c:manualLayout>
      </c:layout>
      <c:spPr>
        <a:noFill/>
        <a:ln w="25400">
          <a:noFill/>
        </a:ln>
      </c:spPr>
    </c:title>
    <c:plotArea>
      <c:layout>
        <c:manualLayout>
          <c:layoutTarget val="inner"/>
          <c:xMode val="edge"/>
          <c:yMode val="edge"/>
          <c:x val="0.10758620689655179"/>
          <c:y val="0.14081646685314392"/>
          <c:w val="0.78344827586206844"/>
          <c:h val="0.72244969950743365"/>
        </c:manualLayout>
      </c:layout>
      <c:barChart>
        <c:barDir val="col"/>
        <c:grouping val="clustered"/>
        <c:ser>
          <c:idx val="0"/>
          <c:order val="0"/>
          <c:tx>
            <c:strRef>
              <c:f>Sheet3!$F$2</c:f>
              <c:strCache>
                <c:ptCount val="1"/>
                <c:pt idx="0">
                  <c:v>Dec-09</c:v>
                </c:pt>
              </c:strCache>
            </c:strRef>
          </c:tx>
          <c:spPr>
            <a:solidFill>
              <a:srgbClr val="9999FF"/>
            </a:solidFill>
            <a:ln w="12700">
              <a:solidFill>
                <a:srgbClr val="000000"/>
              </a:solidFill>
              <a:prstDash val="solid"/>
            </a:ln>
          </c:spPr>
          <c:dLbls>
            <c:spPr>
              <a:noFill/>
              <a:ln w="25400">
                <a:noFill/>
              </a:ln>
            </c:spPr>
            <c:txPr>
              <a:bodyPr/>
              <a:lstStyle/>
              <a:p>
                <a:pPr>
                  <a:defRPr sz="875" b="0" i="0" u="none" strike="noStrike" baseline="0">
                    <a:solidFill>
                      <a:srgbClr val="000000"/>
                    </a:solidFill>
                    <a:latin typeface="Arial"/>
                    <a:ea typeface="Arial"/>
                    <a:cs typeface="Arial"/>
                  </a:defRPr>
                </a:pPr>
                <a:endParaRPr lang="en-US"/>
              </a:p>
            </c:txPr>
            <c:showVal val="1"/>
          </c:dLbls>
          <c:cat>
            <c:strRef>
              <c:f>Sheet3!$L$1:$O$1</c:f>
              <c:strCache>
                <c:ptCount val="4"/>
                <c:pt idx="0">
                  <c:v>Open Access</c:v>
                </c:pt>
                <c:pt idx="1">
                  <c:v>Full Text/Ethos</c:v>
                </c:pt>
                <c:pt idx="2">
                  <c:v>No full Text/Ethos</c:v>
                </c:pt>
                <c:pt idx="3">
                  <c:v>Embargo</c:v>
                </c:pt>
              </c:strCache>
            </c:strRef>
          </c:cat>
          <c:val>
            <c:numRef>
              <c:f>Sheet3!$G$2:$J$2</c:f>
              <c:numCache>
                <c:formatCode>General</c:formatCode>
                <c:ptCount val="4"/>
                <c:pt idx="0">
                  <c:v>143</c:v>
                </c:pt>
                <c:pt idx="1">
                  <c:v>30</c:v>
                </c:pt>
                <c:pt idx="2">
                  <c:v>20</c:v>
                </c:pt>
                <c:pt idx="3">
                  <c:v>4</c:v>
                </c:pt>
              </c:numCache>
            </c:numRef>
          </c:val>
        </c:ser>
        <c:ser>
          <c:idx val="1"/>
          <c:order val="1"/>
          <c:tx>
            <c:strRef>
              <c:f>Sheet3!$F$3</c:f>
              <c:strCache>
                <c:ptCount val="1"/>
                <c:pt idx="0">
                  <c:v>Jul-10</c:v>
                </c:pt>
              </c:strCache>
            </c:strRef>
          </c:tx>
          <c:spPr>
            <a:solidFill>
              <a:srgbClr val="993366"/>
            </a:solidFill>
            <a:ln w="12700">
              <a:solidFill>
                <a:srgbClr val="000000"/>
              </a:solidFill>
              <a:prstDash val="solid"/>
            </a:ln>
          </c:spPr>
          <c:dLbls>
            <c:spPr>
              <a:noFill/>
              <a:ln w="25400">
                <a:noFill/>
              </a:ln>
            </c:spPr>
            <c:txPr>
              <a:bodyPr/>
              <a:lstStyle/>
              <a:p>
                <a:pPr>
                  <a:defRPr sz="875" b="0" i="0" u="none" strike="noStrike" baseline="0">
                    <a:solidFill>
                      <a:srgbClr val="000000"/>
                    </a:solidFill>
                    <a:latin typeface="Arial"/>
                    <a:ea typeface="Arial"/>
                    <a:cs typeface="Arial"/>
                  </a:defRPr>
                </a:pPr>
                <a:endParaRPr lang="en-US"/>
              </a:p>
            </c:txPr>
            <c:showVal val="1"/>
          </c:dLbls>
          <c:cat>
            <c:strRef>
              <c:f>Sheet3!$L$1:$O$1</c:f>
              <c:strCache>
                <c:ptCount val="4"/>
                <c:pt idx="0">
                  <c:v>Open Access</c:v>
                </c:pt>
                <c:pt idx="1">
                  <c:v>Full Text/Ethos</c:v>
                </c:pt>
                <c:pt idx="2">
                  <c:v>No full Text/Ethos</c:v>
                </c:pt>
                <c:pt idx="3">
                  <c:v>Embargo</c:v>
                </c:pt>
              </c:strCache>
            </c:strRef>
          </c:cat>
          <c:val>
            <c:numRef>
              <c:f>Sheet3!$G$3:$J$3</c:f>
              <c:numCache>
                <c:formatCode>General</c:formatCode>
                <c:ptCount val="4"/>
                <c:pt idx="0">
                  <c:v>415</c:v>
                </c:pt>
                <c:pt idx="1">
                  <c:v>27</c:v>
                </c:pt>
                <c:pt idx="2">
                  <c:v>35</c:v>
                </c:pt>
                <c:pt idx="3">
                  <c:v>15</c:v>
                </c:pt>
              </c:numCache>
            </c:numRef>
          </c:val>
        </c:ser>
        <c:ser>
          <c:idx val="2"/>
          <c:order val="2"/>
          <c:tx>
            <c:strRef>
              <c:f>Sheet3!$F$4</c:f>
              <c:strCache>
                <c:ptCount val="1"/>
                <c:pt idx="0">
                  <c:v>Dec-10</c:v>
                </c:pt>
              </c:strCache>
            </c:strRef>
          </c:tx>
          <c:spPr>
            <a:solidFill>
              <a:srgbClr val="FFFFCC"/>
            </a:solidFill>
            <a:ln w="12700">
              <a:solidFill>
                <a:srgbClr val="000000"/>
              </a:solidFill>
              <a:prstDash val="solid"/>
            </a:ln>
          </c:spPr>
          <c:dLbls>
            <c:spPr>
              <a:noFill/>
              <a:ln w="25400">
                <a:noFill/>
              </a:ln>
            </c:spPr>
            <c:txPr>
              <a:bodyPr/>
              <a:lstStyle/>
              <a:p>
                <a:pPr>
                  <a:defRPr sz="875" b="0" i="0" u="none" strike="noStrike" baseline="0">
                    <a:solidFill>
                      <a:srgbClr val="000000"/>
                    </a:solidFill>
                    <a:latin typeface="Arial"/>
                    <a:ea typeface="Arial"/>
                    <a:cs typeface="Arial"/>
                  </a:defRPr>
                </a:pPr>
                <a:endParaRPr lang="en-US"/>
              </a:p>
            </c:txPr>
            <c:showVal val="1"/>
          </c:dLbls>
          <c:cat>
            <c:strRef>
              <c:f>Sheet3!$L$1:$O$1</c:f>
              <c:strCache>
                <c:ptCount val="4"/>
                <c:pt idx="0">
                  <c:v>Open Access</c:v>
                </c:pt>
                <c:pt idx="1">
                  <c:v>Full Text/Ethos</c:v>
                </c:pt>
                <c:pt idx="2">
                  <c:v>No full Text/Ethos</c:v>
                </c:pt>
                <c:pt idx="3">
                  <c:v>Embargo</c:v>
                </c:pt>
              </c:strCache>
            </c:strRef>
          </c:cat>
          <c:val>
            <c:numRef>
              <c:f>Sheet3!$G$4:$J$4</c:f>
              <c:numCache>
                <c:formatCode>General</c:formatCode>
                <c:ptCount val="4"/>
                <c:pt idx="0">
                  <c:v>289</c:v>
                </c:pt>
                <c:pt idx="1">
                  <c:v>29</c:v>
                </c:pt>
                <c:pt idx="2">
                  <c:v>22</c:v>
                </c:pt>
                <c:pt idx="3">
                  <c:v>10</c:v>
                </c:pt>
              </c:numCache>
            </c:numRef>
          </c:val>
        </c:ser>
        <c:ser>
          <c:idx val="3"/>
          <c:order val="3"/>
          <c:tx>
            <c:strRef>
              <c:f>Sheet3!$F$5</c:f>
              <c:strCache>
                <c:ptCount val="1"/>
                <c:pt idx="0">
                  <c:v>Jul-11</c:v>
                </c:pt>
              </c:strCache>
            </c:strRef>
          </c:tx>
          <c:spPr>
            <a:solidFill>
              <a:srgbClr val="CCFFFF"/>
            </a:solidFill>
            <a:ln w="12700">
              <a:solidFill>
                <a:srgbClr val="000000"/>
              </a:solidFill>
              <a:prstDash val="solid"/>
            </a:ln>
          </c:spPr>
          <c:dLbls>
            <c:spPr>
              <a:noFill/>
              <a:ln w="25400">
                <a:noFill/>
              </a:ln>
            </c:spPr>
            <c:txPr>
              <a:bodyPr/>
              <a:lstStyle/>
              <a:p>
                <a:pPr>
                  <a:defRPr sz="875" b="0" i="0" u="none" strike="noStrike" baseline="0">
                    <a:solidFill>
                      <a:srgbClr val="000000"/>
                    </a:solidFill>
                    <a:latin typeface="Arial"/>
                    <a:ea typeface="Arial"/>
                    <a:cs typeface="Arial"/>
                  </a:defRPr>
                </a:pPr>
                <a:endParaRPr lang="en-US"/>
              </a:p>
            </c:txPr>
            <c:showVal val="1"/>
          </c:dLbls>
          <c:cat>
            <c:strRef>
              <c:f>Sheet3!$L$1:$O$1</c:f>
              <c:strCache>
                <c:ptCount val="4"/>
                <c:pt idx="0">
                  <c:v>Open Access</c:v>
                </c:pt>
                <c:pt idx="1">
                  <c:v>Full Text/Ethos</c:v>
                </c:pt>
                <c:pt idx="2">
                  <c:v>No full Text/Ethos</c:v>
                </c:pt>
                <c:pt idx="3">
                  <c:v>Embargo</c:v>
                </c:pt>
              </c:strCache>
            </c:strRef>
          </c:cat>
          <c:val>
            <c:numRef>
              <c:f>Sheet3!$G$5:$J$5</c:f>
              <c:numCache>
                <c:formatCode>General</c:formatCode>
                <c:ptCount val="4"/>
                <c:pt idx="0">
                  <c:v>288</c:v>
                </c:pt>
                <c:pt idx="1">
                  <c:v>52</c:v>
                </c:pt>
                <c:pt idx="2">
                  <c:v>45</c:v>
                </c:pt>
                <c:pt idx="3">
                  <c:v>10</c:v>
                </c:pt>
              </c:numCache>
            </c:numRef>
          </c:val>
        </c:ser>
        <c:axId val="68532864"/>
        <c:axId val="69944064"/>
      </c:barChart>
      <c:catAx>
        <c:axId val="68532864"/>
        <c:scaling>
          <c:orientation val="minMax"/>
        </c:scaling>
        <c:axPos val="b"/>
        <c:title>
          <c:tx>
            <c:rich>
              <a:bodyPr/>
              <a:lstStyle/>
              <a:p>
                <a:pPr>
                  <a:defRPr sz="875" b="1" i="0" u="none" strike="noStrike" baseline="0">
                    <a:solidFill>
                      <a:srgbClr val="000000"/>
                    </a:solidFill>
                    <a:latin typeface="Arial"/>
                    <a:ea typeface="Arial"/>
                    <a:cs typeface="Arial"/>
                  </a:defRPr>
                </a:pPr>
                <a:r>
                  <a:rPr lang="en-GB"/>
                  <a:t>Options</a:t>
                </a:r>
              </a:p>
            </c:rich>
          </c:tx>
          <c:layout>
            <c:manualLayout>
              <c:xMode val="edge"/>
              <c:yMode val="edge"/>
              <c:x val="0.46620689655172415"/>
              <c:y val="0.92449071716629183"/>
            </c:manualLayout>
          </c:layout>
          <c:spPr>
            <a:noFill/>
            <a:ln w="25400">
              <a:noFill/>
            </a:ln>
          </c:spPr>
        </c:title>
        <c:numFmt formatCode="General" sourceLinked="1"/>
        <c:tickLblPos val="nextTo"/>
        <c:spPr>
          <a:ln w="3175">
            <a:solidFill>
              <a:srgbClr val="000000"/>
            </a:solidFill>
            <a:prstDash val="solid"/>
          </a:ln>
        </c:spPr>
        <c:txPr>
          <a:bodyPr rot="0" vert="horz"/>
          <a:lstStyle/>
          <a:p>
            <a:pPr>
              <a:defRPr sz="875" b="0" i="0" u="none" strike="noStrike" baseline="0">
                <a:solidFill>
                  <a:srgbClr val="000000"/>
                </a:solidFill>
                <a:latin typeface="Arial"/>
                <a:ea typeface="Arial"/>
                <a:cs typeface="Arial"/>
              </a:defRPr>
            </a:pPr>
            <a:endParaRPr lang="en-US"/>
          </a:p>
        </c:txPr>
        <c:crossAx val="69944064"/>
        <c:crosses val="autoZero"/>
        <c:auto val="1"/>
        <c:lblAlgn val="ctr"/>
        <c:lblOffset val="100"/>
        <c:tickLblSkip val="1"/>
        <c:tickMarkSkip val="1"/>
      </c:catAx>
      <c:valAx>
        <c:axId val="69944064"/>
        <c:scaling>
          <c:logBase val="10"/>
          <c:orientation val="minMax"/>
        </c:scaling>
        <c:axPos val="l"/>
        <c:majorGridlines>
          <c:spPr>
            <a:ln w="3175">
              <a:solidFill>
                <a:srgbClr val="000000"/>
              </a:solidFill>
              <a:prstDash val="solid"/>
            </a:ln>
          </c:spPr>
        </c:majorGridlines>
        <c:title>
          <c:tx>
            <c:rich>
              <a:bodyPr/>
              <a:lstStyle/>
              <a:p>
                <a:pPr>
                  <a:defRPr sz="875" b="1" i="0" u="none" strike="noStrike" baseline="0">
                    <a:solidFill>
                      <a:srgbClr val="000000"/>
                    </a:solidFill>
                    <a:latin typeface="Arial"/>
                    <a:ea typeface="Arial"/>
                    <a:cs typeface="Arial"/>
                  </a:defRPr>
                </a:pPr>
                <a:r>
                  <a:rPr lang="en-GB"/>
                  <a:t>Number</a:t>
                </a:r>
              </a:p>
            </c:rich>
          </c:tx>
          <c:layout>
            <c:manualLayout>
              <c:xMode val="edge"/>
              <c:yMode val="edge"/>
              <c:x val="2.2068965517241405E-2"/>
              <c:y val="0.45306167596228902"/>
            </c:manualLayout>
          </c:layout>
          <c:spPr>
            <a:noFill/>
            <a:ln w="25400">
              <a:noFill/>
            </a:ln>
          </c:spPr>
        </c:title>
        <c:numFmt formatCode="General" sourceLinked="1"/>
        <c:tickLblPos val="nextTo"/>
        <c:spPr>
          <a:ln w="3175">
            <a:solidFill>
              <a:srgbClr val="000000"/>
            </a:solidFill>
            <a:prstDash val="solid"/>
          </a:ln>
        </c:spPr>
        <c:txPr>
          <a:bodyPr rot="0" vert="horz"/>
          <a:lstStyle/>
          <a:p>
            <a:pPr>
              <a:defRPr sz="875" b="0" i="0" u="none" strike="noStrike" baseline="0">
                <a:solidFill>
                  <a:srgbClr val="000000"/>
                </a:solidFill>
                <a:latin typeface="Arial"/>
                <a:ea typeface="Arial"/>
                <a:cs typeface="Arial"/>
              </a:defRPr>
            </a:pPr>
            <a:endParaRPr lang="en-US"/>
          </a:p>
        </c:txPr>
        <c:crossAx val="68532864"/>
        <c:crosses val="autoZero"/>
        <c:crossBetween val="between"/>
      </c:valAx>
      <c:spPr>
        <a:noFill/>
        <a:ln w="25400">
          <a:solidFill>
            <a:srgbClr val="000000"/>
          </a:solidFill>
          <a:prstDash val="solid"/>
        </a:ln>
      </c:spPr>
    </c:plotArea>
    <c:legend>
      <c:legendPos val="r"/>
      <c:layout>
        <c:manualLayout>
          <c:xMode val="edge"/>
          <c:yMode val="edge"/>
          <c:x val="0.90620689655172415"/>
          <c:y val="0.4204085821992416"/>
          <c:w val="8.2758620689655227E-2"/>
          <c:h val="0.16530628717543008"/>
        </c:manualLayout>
      </c:layout>
      <c:spPr>
        <a:solidFill>
          <a:srgbClr val="FFFFFF"/>
        </a:solidFill>
        <a:ln w="3175">
          <a:solidFill>
            <a:srgbClr val="000000"/>
          </a:solidFill>
          <a:prstDash val="solid"/>
        </a:ln>
      </c:spPr>
      <c:txPr>
        <a:bodyPr/>
        <a:lstStyle/>
        <a:p>
          <a:pPr>
            <a:defRPr sz="805" b="0" i="0" u="none" strike="noStrike" baseline="0">
              <a:solidFill>
                <a:srgbClr val="000000"/>
              </a:solidFill>
              <a:latin typeface="Arial"/>
              <a:ea typeface="Arial"/>
              <a:cs typeface="Arial"/>
            </a:defRPr>
          </a:pPr>
          <a:endParaRPr lang="en-US"/>
        </a:p>
      </c:txPr>
    </c:legend>
    <c:plotVisOnly val="1"/>
    <c:dispBlanksAs val="gap"/>
  </c:chart>
  <c:spPr>
    <a:solidFill>
      <a:srgbClr val="FFFFFF"/>
    </a:solidFill>
    <a:ln w="3175">
      <a:solidFill>
        <a:srgbClr val="000000"/>
      </a:solidFill>
      <a:prstDash val="solid"/>
    </a:ln>
  </c:spPr>
  <c:txPr>
    <a:bodyPr/>
    <a:lstStyle/>
    <a:p>
      <a:pPr>
        <a:defRPr sz="875" b="0" i="0" u="none" strike="noStrike" baseline="0">
          <a:solidFill>
            <a:srgbClr val="000000"/>
          </a:solidFill>
          <a:latin typeface="Arial"/>
          <a:ea typeface="Arial"/>
          <a:cs typeface="Aria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sz="2800" u="sng">
                <a:latin typeface="Arial" pitchFamily="34" charset="0"/>
                <a:cs typeface="Arial" pitchFamily="34" charset="0"/>
              </a:defRPr>
            </a:pPr>
            <a:r>
              <a:rPr lang="en-US" sz="2800" u="sng" dirty="0">
                <a:latin typeface="Arial" pitchFamily="34" charset="0"/>
                <a:cs typeface="Arial" pitchFamily="34" charset="0"/>
              </a:rPr>
              <a:t>Comparison with </a:t>
            </a:r>
            <a:r>
              <a:rPr lang="en-US" sz="2800" u="sng" dirty="0" smtClean="0">
                <a:latin typeface="Arial" pitchFamily="34" charset="0"/>
                <a:cs typeface="Arial" pitchFamily="34" charset="0"/>
              </a:rPr>
              <a:t>Ethos 2010-2011 Option B and C?</a:t>
            </a:r>
            <a:endParaRPr lang="en-US" sz="2800" u="sng" dirty="0">
              <a:latin typeface="Arial" pitchFamily="34" charset="0"/>
              <a:cs typeface="Arial" pitchFamily="34" charset="0"/>
            </a:endParaRPr>
          </a:p>
        </c:rich>
      </c:tx>
      <c:layout/>
    </c:title>
    <c:plotArea>
      <c:layout/>
      <c:barChart>
        <c:barDir val="col"/>
        <c:grouping val="clustered"/>
        <c:ser>
          <c:idx val="0"/>
          <c:order val="0"/>
          <c:tx>
            <c:strRef>
              <c:f>Sheet3!$O$9</c:f>
              <c:strCache>
                <c:ptCount val="1"/>
                <c:pt idx="0">
                  <c:v>UofB</c:v>
                </c:pt>
              </c:strCache>
            </c:strRef>
          </c:tx>
          <c:dLbls>
            <c:showVal val="1"/>
          </c:dLbls>
          <c:cat>
            <c:strRef>
              <c:f>Sheet3!$P$8:$S$8</c:f>
              <c:strCache>
                <c:ptCount val="4"/>
                <c:pt idx="0">
                  <c:v>B</c:v>
                </c:pt>
                <c:pt idx="1">
                  <c:v>C</c:v>
                </c:pt>
                <c:pt idx="2">
                  <c:v>requests</c:v>
                </c:pt>
                <c:pt idx="3">
                  <c:v>unique titles</c:v>
                </c:pt>
              </c:strCache>
            </c:strRef>
          </c:cat>
          <c:val>
            <c:numRef>
              <c:f>Sheet3!$P$9:$S$9</c:f>
              <c:numCache>
                <c:formatCode>General</c:formatCode>
                <c:ptCount val="4"/>
                <c:pt idx="0">
                  <c:v>147</c:v>
                </c:pt>
                <c:pt idx="1">
                  <c:v>168</c:v>
                </c:pt>
                <c:pt idx="2">
                  <c:v>407</c:v>
                </c:pt>
                <c:pt idx="3">
                  <c:v>110</c:v>
                </c:pt>
              </c:numCache>
            </c:numRef>
          </c:val>
        </c:ser>
        <c:ser>
          <c:idx val="1"/>
          <c:order val="1"/>
          <c:tx>
            <c:strRef>
              <c:f>Sheet3!$O$10</c:f>
              <c:strCache>
                <c:ptCount val="1"/>
                <c:pt idx="0">
                  <c:v>Ethos</c:v>
                </c:pt>
              </c:strCache>
            </c:strRef>
          </c:tx>
          <c:dLbls>
            <c:showVal val="1"/>
          </c:dLbls>
          <c:cat>
            <c:strRef>
              <c:f>Sheet3!$P$8:$S$8</c:f>
              <c:strCache>
                <c:ptCount val="4"/>
                <c:pt idx="0">
                  <c:v>B</c:v>
                </c:pt>
                <c:pt idx="1">
                  <c:v>C</c:v>
                </c:pt>
                <c:pt idx="2">
                  <c:v>requests</c:v>
                </c:pt>
                <c:pt idx="3">
                  <c:v>unique titles</c:v>
                </c:pt>
              </c:strCache>
            </c:strRef>
          </c:cat>
          <c:val>
            <c:numRef>
              <c:f>Sheet3!$P$10:$S$10</c:f>
              <c:numCache>
                <c:formatCode>General</c:formatCode>
                <c:ptCount val="4"/>
                <c:pt idx="0">
                  <c:v>260</c:v>
                </c:pt>
                <c:pt idx="1">
                  <c:v>170</c:v>
                </c:pt>
                <c:pt idx="2">
                  <c:v>338</c:v>
                </c:pt>
                <c:pt idx="3">
                  <c:v>94</c:v>
                </c:pt>
              </c:numCache>
            </c:numRef>
          </c:val>
        </c:ser>
        <c:axId val="45268992"/>
        <c:axId val="45272064"/>
      </c:barChart>
      <c:catAx>
        <c:axId val="45268992"/>
        <c:scaling>
          <c:orientation val="minMax"/>
        </c:scaling>
        <c:axPos val="b"/>
        <c:numFmt formatCode="General" sourceLinked="1"/>
        <c:majorTickMark val="none"/>
        <c:tickLblPos val="nextTo"/>
        <c:crossAx val="45272064"/>
        <c:crosses val="autoZero"/>
        <c:auto val="1"/>
        <c:lblAlgn val="ctr"/>
        <c:lblOffset val="100"/>
      </c:catAx>
      <c:valAx>
        <c:axId val="45272064"/>
        <c:scaling>
          <c:orientation val="minMax"/>
        </c:scaling>
        <c:axPos val="l"/>
        <c:majorGridlines/>
        <c:numFmt formatCode="General" sourceLinked="1"/>
        <c:majorTickMark val="none"/>
        <c:tickLblPos val="nextTo"/>
        <c:crossAx val="45268992"/>
        <c:crosses val="autoZero"/>
        <c:crossBetween val="between"/>
      </c:valAx>
    </c:plotArea>
    <c:legend>
      <c:legendPos val="r"/>
      <c:layout/>
      <c:txPr>
        <a:bodyPr/>
        <a:lstStyle/>
        <a:p>
          <a:pPr>
            <a:defRPr sz="2800">
              <a:latin typeface="Arial" pitchFamily="34" charset="0"/>
              <a:cs typeface="Arial" pitchFamily="34" charset="0"/>
            </a:defRPr>
          </a:pPr>
          <a:endParaRPr lang="en-US"/>
        </a:p>
      </c:txPr>
    </c:legend>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FC3B6C-92BF-4308-A5E0-5311BC88AD53}" type="datetimeFigureOut">
              <a:rPr lang="en-US" smtClean="0"/>
              <a:pPr/>
              <a:t>1/27/2012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22CDDD-D70B-4A1D-AA07-C67EED4E4D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Keen to improve access</a:t>
            </a:r>
            <a:r>
              <a:rPr lang="en-GB" baseline="0" dirty="0" smtClean="0"/>
              <a:t> to theses. </a:t>
            </a:r>
          </a:p>
          <a:p>
            <a:endParaRPr lang="en-GB" baseline="0" dirty="0" smtClean="0"/>
          </a:p>
          <a:p>
            <a:r>
              <a:rPr lang="en-GB" baseline="0" dirty="0" smtClean="0"/>
              <a:t>Theses notoriously difficult to get hold off.</a:t>
            </a:r>
          </a:p>
          <a:p>
            <a:endParaRPr lang="en-GB" baseline="0" dirty="0" smtClean="0"/>
          </a:p>
          <a:p>
            <a:r>
              <a:rPr lang="en-GB" baseline="0" dirty="0" smtClean="0"/>
              <a:t>Handled 1 per working week from  stock of 36,000. </a:t>
            </a:r>
            <a:endParaRPr lang="en-GB" dirty="0"/>
          </a:p>
        </p:txBody>
      </p:sp>
      <p:sp>
        <p:nvSpPr>
          <p:cNvPr id="4" name="Slide Number Placeholder 3"/>
          <p:cNvSpPr>
            <a:spLocks noGrp="1"/>
          </p:cNvSpPr>
          <p:nvPr>
            <p:ph type="sldNum" sz="quarter" idx="10"/>
          </p:nvPr>
        </p:nvSpPr>
        <p:spPr/>
        <p:txBody>
          <a:bodyPr/>
          <a:lstStyle/>
          <a:p>
            <a:fld id="{2522CDDD-D70B-4A1D-AA07-C67EED4E4D1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522CDDD-D70B-4A1D-AA07-C67EED4E4D1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522CDDD-D70B-4A1D-AA07-C67EED4E4D1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522CDDD-D70B-4A1D-AA07-C67EED4E4D1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Would send 200 theses</a:t>
            </a:r>
            <a:r>
              <a:rPr lang="en-GB" baseline="0" dirty="0" smtClean="0"/>
              <a:t> per annum via ILLs (figure in 2005) for the UK. 100 photocopy requests for overseas. Could not fill most requests as we sought permission from authors. We make an attempt to contact all authors. Now we take “risk managed approach” to covering ethos. We joined microfilm service from the BL in 2000. </a:t>
            </a:r>
          </a:p>
          <a:p>
            <a:r>
              <a:rPr lang="en-GB" baseline="0" dirty="0" smtClean="0"/>
              <a:t>Store fetching : 2002/2003 we supplied 2179 theses to people coming in to consult theses. </a:t>
            </a:r>
            <a:endParaRPr lang="en-US" dirty="0"/>
          </a:p>
        </p:txBody>
      </p:sp>
      <p:sp>
        <p:nvSpPr>
          <p:cNvPr id="4" name="Slide Number Placeholder 3"/>
          <p:cNvSpPr>
            <a:spLocks noGrp="1"/>
          </p:cNvSpPr>
          <p:nvPr>
            <p:ph type="sldNum" sz="quarter" idx="10"/>
          </p:nvPr>
        </p:nvSpPr>
        <p:spPr/>
        <p:txBody>
          <a:bodyPr/>
          <a:lstStyle/>
          <a:p>
            <a:fld id="{2522CDDD-D70B-4A1D-AA07-C67EED4E4D1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Top eight items make up 1/8</a:t>
            </a:r>
            <a:r>
              <a:rPr lang="en-GB" baseline="30000" dirty="0" smtClean="0"/>
              <a:t>th</a:t>
            </a:r>
            <a:r>
              <a:rPr lang="en-GB" dirty="0" smtClean="0"/>
              <a:t> of requests with long tail</a:t>
            </a:r>
          </a:p>
          <a:p>
            <a:endParaRPr lang="en-GB" dirty="0"/>
          </a:p>
        </p:txBody>
      </p:sp>
      <p:sp>
        <p:nvSpPr>
          <p:cNvPr id="4" name="Slide Number Placeholder 3"/>
          <p:cNvSpPr>
            <a:spLocks noGrp="1"/>
          </p:cNvSpPr>
          <p:nvPr>
            <p:ph type="sldNum" sz="quarter" idx="10"/>
          </p:nvPr>
        </p:nvSpPr>
        <p:spPr/>
        <p:txBody>
          <a:bodyPr/>
          <a:lstStyle/>
          <a:p>
            <a:fld id="{2522CDDD-D70B-4A1D-AA07-C67EED4E4D1F}"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2007   	1848</a:t>
            </a:r>
          </a:p>
          <a:p>
            <a:r>
              <a:rPr lang="en-GB" dirty="0" smtClean="0"/>
              <a:t>2008   	1820</a:t>
            </a:r>
          </a:p>
          <a:p>
            <a:r>
              <a:rPr lang="en-GB" dirty="0" smtClean="0"/>
              <a:t>2009    	1748</a:t>
            </a:r>
          </a:p>
          <a:p>
            <a:r>
              <a:rPr lang="en-GB" dirty="0" smtClean="0"/>
              <a:t>2010    	1729</a:t>
            </a:r>
          </a:p>
          <a:p>
            <a:r>
              <a:rPr lang="en-GB" dirty="0" smtClean="0"/>
              <a:t>2011	1370</a:t>
            </a:r>
          </a:p>
          <a:p>
            <a:r>
              <a:rPr lang="en-GB" dirty="0" smtClean="0"/>
              <a:t>Digitised by ethos (older theses proving requestors want </a:t>
            </a:r>
            <a:r>
              <a:rPr lang="en-GB" dirty="0" err="1" smtClean="0"/>
              <a:t>newist</a:t>
            </a:r>
            <a:r>
              <a:rPr lang="en-GB" dirty="0" smtClean="0"/>
              <a:t> research)</a:t>
            </a:r>
          </a:p>
          <a:p>
            <a:r>
              <a:rPr lang="en-GB" dirty="0" smtClean="0"/>
              <a:t>2009 	453</a:t>
            </a:r>
          </a:p>
          <a:p>
            <a:r>
              <a:rPr lang="en-GB" dirty="0" smtClean="0"/>
              <a:t>2010	314</a:t>
            </a:r>
          </a:p>
          <a:p>
            <a:r>
              <a:rPr lang="en-GB" dirty="0" smtClean="0"/>
              <a:t>2011	188</a:t>
            </a:r>
            <a:endParaRPr lang="en-US" dirty="0" smtClean="0"/>
          </a:p>
          <a:p>
            <a:endParaRPr lang="en-GB" dirty="0"/>
          </a:p>
        </p:txBody>
      </p:sp>
      <p:sp>
        <p:nvSpPr>
          <p:cNvPr id="4" name="Slide Number Placeholder 3"/>
          <p:cNvSpPr>
            <a:spLocks noGrp="1"/>
          </p:cNvSpPr>
          <p:nvPr>
            <p:ph type="sldNum" sz="quarter" idx="10"/>
          </p:nvPr>
        </p:nvSpPr>
        <p:spPr/>
        <p:txBody>
          <a:bodyPr/>
          <a:lstStyle/>
          <a:p>
            <a:fld id="{2522CDDD-D70B-4A1D-AA07-C67EED4E4D1F}"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485263A-8ED7-433B-ABA4-105C15C14D03}" type="datetimeFigureOut">
              <a:rPr lang="en-US" smtClean="0"/>
              <a:pPr/>
              <a:t>1/27/2012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2FD2780-29FF-41C1-AB2D-EA90A0D6D29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85263A-8ED7-433B-ABA4-105C15C14D03}" type="datetimeFigureOut">
              <a:rPr lang="en-US" smtClean="0"/>
              <a:pPr/>
              <a:t>1/27/2012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2FD2780-29FF-41C1-AB2D-EA90A0D6D2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485263A-8ED7-433B-ABA4-105C15C14D03}" type="datetimeFigureOut">
              <a:rPr lang="en-US" smtClean="0"/>
              <a:pPr/>
              <a:t>1/27/2012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2FD2780-29FF-41C1-AB2D-EA90A0D6D2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85263A-8ED7-433B-ABA4-105C15C14D03}" type="datetimeFigureOut">
              <a:rPr lang="en-US" smtClean="0"/>
              <a:pPr/>
              <a:t>1/27/2012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2FD2780-29FF-41C1-AB2D-EA90A0D6D2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485263A-8ED7-433B-ABA4-105C15C14D03}" type="datetimeFigureOut">
              <a:rPr lang="en-US" smtClean="0"/>
              <a:pPr/>
              <a:t>1/27/2012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2FD2780-29FF-41C1-AB2D-EA90A0D6D29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85263A-8ED7-433B-ABA4-105C15C14D03}" type="datetimeFigureOut">
              <a:rPr lang="en-US" smtClean="0"/>
              <a:pPr/>
              <a:t>1/27/2012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2FD2780-29FF-41C1-AB2D-EA90A0D6D2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85263A-8ED7-433B-ABA4-105C15C14D03}" type="datetimeFigureOut">
              <a:rPr lang="en-US" smtClean="0"/>
              <a:pPr/>
              <a:t>1/27/2012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2FD2780-29FF-41C1-AB2D-EA90A0D6D2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485263A-8ED7-433B-ABA4-105C15C14D03}" type="datetimeFigureOut">
              <a:rPr lang="en-US" smtClean="0"/>
              <a:pPr/>
              <a:t>1/27/2012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2FD2780-29FF-41C1-AB2D-EA90A0D6D2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485263A-8ED7-433B-ABA4-105C15C14D03}" type="datetimeFigureOut">
              <a:rPr lang="en-US" smtClean="0"/>
              <a:pPr/>
              <a:t>1/27/2012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E2FD2780-29FF-41C1-AB2D-EA90A0D6D2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85263A-8ED7-433B-ABA4-105C15C14D03}" type="datetimeFigureOut">
              <a:rPr lang="en-US" smtClean="0"/>
              <a:pPr/>
              <a:t>1/27/2012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2FD2780-29FF-41C1-AB2D-EA90A0D6D2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5485263A-8ED7-433B-ABA4-105C15C14D03}" type="datetimeFigureOut">
              <a:rPr lang="en-US" smtClean="0"/>
              <a:pPr/>
              <a:t>1/27/2012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2FD2780-29FF-41C1-AB2D-EA90A0D6D29A}"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485263A-8ED7-433B-ABA4-105C15C14D03}" type="datetimeFigureOut">
              <a:rPr lang="en-US" smtClean="0"/>
              <a:pPr/>
              <a:t>1/27/2012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2FD2780-29FF-41C1-AB2D-EA90A0D6D29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Implementing “request  a copy” button for </a:t>
            </a:r>
            <a:r>
              <a:rPr lang="en-GB" dirty="0" err="1" smtClean="0"/>
              <a:t>etheses</a:t>
            </a:r>
            <a:r>
              <a:rPr lang="en-GB" dirty="0" smtClean="0"/>
              <a:t>  at Birmingham</a:t>
            </a:r>
            <a:endParaRPr lang="en-US" dirty="0"/>
          </a:p>
        </p:txBody>
      </p:sp>
      <p:sp>
        <p:nvSpPr>
          <p:cNvPr id="3" name="Subtitle 2"/>
          <p:cNvSpPr>
            <a:spLocks noGrp="1"/>
          </p:cNvSpPr>
          <p:nvPr>
            <p:ph type="subTitle" idx="1"/>
          </p:nvPr>
        </p:nvSpPr>
        <p:spPr/>
        <p:txBody>
          <a:bodyPr/>
          <a:lstStyle/>
          <a:p>
            <a:r>
              <a:rPr lang="en-GB" dirty="0" smtClean="0"/>
              <a:t>From 2,500 per annum </a:t>
            </a:r>
          </a:p>
          <a:p>
            <a:r>
              <a:rPr lang="en-GB" dirty="0" smtClean="0"/>
              <a:t>to 250,000 per annum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Etheses options </a:t>
            </a:r>
            <a:endParaRPr lang="en-US" dirty="0"/>
          </a:p>
        </p:txBody>
      </p:sp>
      <p:sp>
        <p:nvSpPr>
          <p:cNvPr id="3" name="Content Placeholder 2"/>
          <p:cNvSpPr>
            <a:spLocks noGrp="1"/>
          </p:cNvSpPr>
          <p:nvPr>
            <p:ph idx="1"/>
          </p:nvPr>
        </p:nvSpPr>
        <p:spPr/>
        <p:txBody>
          <a:bodyPr>
            <a:normAutofit/>
          </a:bodyPr>
          <a:lstStyle/>
          <a:p>
            <a:r>
              <a:rPr lang="en-US" b="1" dirty="0"/>
              <a:t>A.</a:t>
            </a:r>
            <a:r>
              <a:rPr lang="en-US" dirty="0"/>
              <a:t>  </a:t>
            </a:r>
            <a:r>
              <a:rPr lang="en-US" b="1" dirty="0"/>
              <a:t>Fully open access </a:t>
            </a:r>
            <a:r>
              <a:rPr lang="en-US" dirty="0"/>
              <a:t>(</a:t>
            </a:r>
            <a:r>
              <a:rPr lang="en-US" b="1" dirty="0"/>
              <a:t>Recommended)</a:t>
            </a:r>
            <a:endParaRPr lang="en-US" dirty="0"/>
          </a:p>
          <a:p>
            <a:r>
              <a:rPr lang="en-US" b="1" dirty="0"/>
              <a:t>B.  Electronic copy restricted, full copies may be provided on </a:t>
            </a:r>
            <a:r>
              <a:rPr lang="en-US" b="1" dirty="0" smtClean="0"/>
              <a:t>request</a:t>
            </a:r>
          </a:p>
          <a:p>
            <a:pPr lvl="1"/>
            <a:r>
              <a:rPr lang="en-GB" b="1" dirty="0" smtClean="0"/>
              <a:t>Request a copy button added</a:t>
            </a:r>
          </a:p>
          <a:p>
            <a:pPr lvl="1"/>
            <a:r>
              <a:rPr lang="en-GB" b="1" dirty="0" smtClean="0"/>
              <a:t>On EThOS if requested?</a:t>
            </a:r>
            <a:endParaRPr lang="en-US" b="1" dirty="0" smtClean="0"/>
          </a:p>
          <a:p>
            <a:r>
              <a:rPr lang="en-US" b="1" dirty="0"/>
              <a:t>C.  Electronic copy restricted, no full copies to be made </a:t>
            </a:r>
            <a:endParaRPr lang="en-US" b="1" dirty="0" smtClean="0"/>
          </a:p>
          <a:p>
            <a:pPr lvl="1"/>
            <a:r>
              <a:rPr lang="en-GB" b="1" dirty="0" smtClean="0"/>
              <a:t>Request a copy button added</a:t>
            </a:r>
          </a:p>
          <a:p>
            <a:pPr lvl="1"/>
            <a:r>
              <a:rPr lang="en-GB" b="1" dirty="0" smtClean="0"/>
              <a:t>Not on EThOS</a:t>
            </a:r>
            <a:endParaRPr lang="en-US" b="1" dirty="0" smtClean="0"/>
          </a:p>
          <a:p>
            <a:r>
              <a:rPr lang="en-US" b="1" dirty="0"/>
              <a:t>D.  Embargo on access to any </a:t>
            </a:r>
            <a:r>
              <a:rPr lang="en-US" b="1" dirty="0" smtClean="0"/>
              <a:t>copy</a:t>
            </a:r>
          </a:p>
          <a:p>
            <a:pPr lvl="1"/>
            <a:r>
              <a:rPr lang="en-GB" b="1" dirty="0" smtClean="0"/>
              <a:t>No full text ‘though redacted abstract available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88% on Open Access </a:t>
            </a:r>
            <a:endParaRPr lang="en-GB" dirty="0"/>
          </a:p>
        </p:txBody>
      </p:sp>
      <p:sp>
        <p:nvSpPr>
          <p:cNvPr id="3" name="Content Placeholder 2"/>
          <p:cNvSpPr>
            <a:spLocks noGrp="1"/>
          </p:cNvSpPr>
          <p:nvPr>
            <p:ph idx="1"/>
          </p:nvPr>
        </p:nvSpPr>
        <p:spPr/>
        <p:txBody>
          <a:bodyPr/>
          <a:lstStyle/>
          <a:p>
            <a:endParaRPr lang="en-GB"/>
          </a:p>
        </p:txBody>
      </p:sp>
      <p:graphicFrame>
        <p:nvGraphicFramePr>
          <p:cNvPr id="4" name="Chart 3"/>
          <p:cNvGraphicFramePr>
            <a:graphicFrameLocks/>
          </p:cNvGraphicFramePr>
          <p:nvPr/>
        </p:nvGraphicFramePr>
        <p:xfrm>
          <a:off x="428596" y="1500174"/>
          <a:ext cx="7715304" cy="46672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endParaRPr lang="en-US"/>
          </a:p>
        </p:txBody>
      </p:sp>
      <p:pic>
        <p:nvPicPr>
          <p:cNvPr id="1027" name="Picture 3"/>
          <p:cNvPicPr>
            <a:picLocks noChangeAspect="1" noChangeArrowheads="1"/>
          </p:cNvPicPr>
          <p:nvPr/>
        </p:nvPicPr>
        <p:blipFill>
          <a:blip r:embed="rId3" cstate="print"/>
          <a:srcRect/>
          <a:stretch>
            <a:fillRect/>
          </a:stretch>
        </p:blipFill>
        <p:spPr bwMode="auto">
          <a:xfrm>
            <a:off x="0" y="0"/>
            <a:ext cx="9144000" cy="6857999"/>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Request a copy – MINI ETHOS?</a:t>
            </a:r>
            <a:endParaRPr lang="en-US" dirty="0"/>
          </a:p>
        </p:txBody>
      </p:sp>
      <p:sp>
        <p:nvSpPr>
          <p:cNvPr id="3" name="Content Placeholder 2"/>
          <p:cNvSpPr>
            <a:spLocks noGrp="1"/>
          </p:cNvSpPr>
          <p:nvPr>
            <p:ph idx="1"/>
          </p:nvPr>
        </p:nvSpPr>
        <p:spPr/>
        <p:txBody>
          <a:bodyPr>
            <a:normAutofit/>
          </a:bodyPr>
          <a:lstStyle/>
          <a:p>
            <a:r>
              <a:rPr lang="en-GB" dirty="0" smtClean="0"/>
              <a:t>407 requests since Jan 2010</a:t>
            </a:r>
          </a:p>
          <a:p>
            <a:r>
              <a:rPr lang="en-GB" dirty="0" smtClean="0"/>
              <a:t>1 per working day/8 per week</a:t>
            </a:r>
          </a:p>
          <a:p>
            <a:r>
              <a:rPr lang="en-GB" dirty="0" smtClean="0"/>
              <a:t>147 option Bs (36%) and 260 (64%) option Cs</a:t>
            </a:r>
          </a:p>
          <a:p>
            <a:r>
              <a:rPr lang="en-GB" dirty="0" smtClean="0"/>
              <a:t>Top three items make up 1/8</a:t>
            </a:r>
            <a:r>
              <a:rPr lang="en-GB" baseline="30000" dirty="0" smtClean="0"/>
              <a:t>th</a:t>
            </a:r>
            <a:r>
              <a:rPr lang="en-GB" dirty="0" smtClean="0"/>
              <a:t> of requests with long tail</a:t>
            </a:r>
          </a:p>
          <a:p>
            <a:r>
              <a:rPr lang="en-GB" dirty="0" smtClean="0"/>
              <a:t>110 unique titles requested (7% of </a:t>
            </a:r>
            <a:r>
              <a:rPr lang="en-GB" dirty="0" err="1" smtClean="0"/>
              <a:t>ecopies</a:t>
            </a:r>
            <a:r>
              <a:rPr lang="en-GB" dirty="0" smtClean="0"/>
              <a:t>)</a:t>
            </a:r>
          </a:p>
          <a:p>
            <a:r>
              <a:rPr lang="en-GB" smtClean="0"/>
              <a:t>Often requested a few days after release suggesting google alerts</a:t>
            </a:r>
          </a:p>
          <a:p>
            <a:r>
              <a:rPr lang="en-GB" smtClean="0"/>
              <a:t>(</a:t>
            </a:r>
            <a:r>
              <a:rPr lang="en-GB" dirty="0" smtClean="0"/>
              <a:t>compares with one per week pre-mandate and pre EThOS)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has gone well</a:t>
            </a:r>
            <a:endParaRPr lang="en-GB" dirty="0"/>
          </a:p>
        </p:txBody>
      </p:sp>
      <p:sp>
        <p:nvSpPr>
          <p:cNvPr id="3" name="Content Placeholder 2"/>
          <p:cNvSpPr>
            <a:spLocks noGrp="1"/>
          </p:cNvSpPr>
          <p:nvPr>
            <p:ph idx="1"/>
          </p:nvPr>
        </p:nvSpPr>
        <p:spPr/>
        <p:txBody>
          <a:bodyPr>
            <a:normAutofit fontScale="92500"/>
          </a:bodyPr>
          <a:lstStyle/>
          <a:p>
            <a:r>
              <a:rPr lang="en-GB" dirty="0" smtClean="0"/>
              <a:t>Fulfilling requests using “risk managed approach”</a:t>
            </a:r>
          </a:p>
          <a:p>
            <a:r>
              <a:rPr lang="en-GB" dirty="0" smtClean="0"/>
              <a:t>Increase in BU theses available including older theses</a:t>
            </a:r>
          </a:p>
          <a:p>
            <a:r>
              <a:rPr lang="en-GB" dirty="0" smtClean="0"/>
              <a:t>Increase in access points to BU theses</a:t>
            </a:r>
          </a:p>
          <a:p>
            <a:pPr lvl="1"/>
            <a:r>
              <a:rPr lang="en-GB" dirty="0" smtClean="0"/>
              <a:t>Made available to Ethos for harvesting</a:t>
            </a:r>
          </a:p>
          <a:p>
            <a:pPr lvl="1"/>
            <a:r>
              <a:rPr lang="en-GB" dirty="0" smtClean="0"/>
              <a:t>Exposed to repository and bibliographic search tools via OAI-PMH including index to theses and DART</a:t>
            </a:r>
          </a:p>
          <a:p>
            <a:r>
              <a:rPr lang="en-GB" dirty="0" smtClean="0"/>
              <a:t>Dialogue with authors on copyright and data protection before requests are forwarded for action including instructions on how to deal with requests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nvGraphicFramePr>
        <p:xfrm>
          <a:off x="214282" y="214290"/>
          <a:ext cx="7929618" cy="642942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On going challenges</a:t>
            </a:r>
            <a:endParaRPr lang="en-GB" dirty="0"/>
          </a:p>
        </p:txBody>
      </p:sp>
      <p:sp>
        <p:nvSpPr>
          <p:cNvPr id="3" name="Content Placeholder 2"/>
          <p:cNvSpPr>
            <a:spLocks noGrp="1"/>
          </p:cNvSpPr>
          <p:nvPr>
            <p:ph idx="1"/>
          </p:nvPr>
        </p:nvSpPr>
        <p:spPr/>
        <p:txBody>
          <a:bodyPr/>
          <a:lstStyle/>
          <a:p>
            <a:r>
              <a:rPr lang="en-GB" dirty="0" smtClean="0"/>
              <a:t>To add more </a:t>
            </a:r>
            <a:r>
              <a:rPr lang="en-GB" dirty="0" err="1" smtClean="0"/>
              <a:t>etheses</a:t>
            </a:r>
            <a:r>
              <a:rPr lang="en-GB" dirty="0" smtClean="0"/>
              <a:t> more quickly and more efficiently </a:t>
            </a:r>
          </a:p>
          <a:p>
            <a:r>
              <a:rPr lang="en-GB" dirty="0" smtClean="0"/>
              <a:t>Time consuming to check each thesis for copyrighted/sensitive material to enable them to be deposited</a:t>
            </a:r>
          </a:p>
          <a:p>
            <a:r>
              <a:rPr lang="en-GB" dirty="0" smtClean="0"/>
              <a:t>Keeping contact details/requests up to date </a:t>
            </a:r>
            <a:r>
              <a:rPr lang="en-GB" dirty="0" err="1" smtClean="0"/>
              <a:t>esp</a:t>
            </a:r>
            <a:r>
              <a:rPr lang="en-GB" dirty="0" smtClean="0"/>
              <a:t> when no response from authors</a:t>
            </a:r>
          </a:p>
          <a:p>
            <a:r>
              <a:rPr lang="en-GB" smtClean="0"/>
              <a:t>Identifying </a:t>
            </a:r>
            <a:r>
              <a:rPr lang="en-GB" smtClean="0"/>
              <a:t>older theses </a:t>
            </a:r>
            <a:r>
              <a:rPr lang="en-GB" dirty="0" smtClean="0"/>
              <a:t>for digitisation</a:t>
            </a:r>
          </a:p>
          <a:p>
            <a:pPr>
              <a:buNone/>
            </a:pPr>
            <a:endParaRPr lang="en-GB" dirty="0" smtClean="0"/>
          </a:p>
          <a:p>
            <a:pPr algn="ctr">
              <a:buNone/>
            </a:pPr>
            <a:r>
              <a:rPr lang="en-GB" dirty="0" smtClean="0"/>
              <a:t>Etheses.bham.ac.uk</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282</TotalTime>
  <Words>421</Words>
  <Application>Microsoft Office PowerPoint</Application>
  <PresentationFormat>On-screen Show (4:3)</PresentationFormat>
  <Paragraphs>64</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Opulent</vt:lpstr>
      <vt:lpstr>Implementing “request  a copy” button for etheses  at Birmingham</vt:lpstr>
      <vt:lpstr>Etheses options </vt:lpstr>
      <vt:lpstr>88% on Open Access </vt:lpstr>
      <vt:lpstr>Slide 4</vt:lpstr>
      <vt:lpstr>Request a copy – MINI ETHOS?</vt:lpstr>
      <vt:lpstr>What has gone well</vt:lpstr>
      <vt:lpstr>Slide 7</vt:lpstr>
      <vt:lpstr>On going challenges</vt:lpstr>
    </vt:vector>
  </TitlesOfParts>
  <Company>Birmingham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Requesting etheses</dc:title>
  <dc:creator>Tracy Kent</dc:creator>
  <cp:lastModifiedBy>Trcy</cp:lastModifiedBy>
  <cp:revision>32</cp:revision>
  <dcterms:created xsi:type="dcterms:W3CDTF">2012-01-23T12:39:17Z</dcterms:created>
  <dcterms:modified xsi:type="dcterms:W3CDTF">2012-01-27T08:47:18Z</dcterms:modified>
</cp:coreProperties>
</file>